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860" r:id="rId3"/>
    <p:sldId id="861" r:id="rId4"/>
    <p:sldId id="862" r:id="rId5"/>
    <p:sldId id="863" r:id="rId6"/>
    <p:sldId id="864" r:id="rId7"/>
    <p:sldId id="865" r:id="rId8"/>
    <p:sldId id="866" r:id="rId9"/>
    <p:sldId id="867"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clrChange>
              <a:clrFrom>
                <a:srgbClr val="FFFFFF"/>
              </a:clrFrom>
              <a:clrTo>
                <a:srgbClr val="FFFFFF">
                  <a:alpha val="0"/>
                </a:srgbClr>
              </a:clrTo>
            </a:clrChange>
          </a:blip>
          <a:stretch>
            <a:fillRect/>
          </a:stretch>
        </p:blipFill>
        <p:spPr>
          <a:xfrm>
            <a:off x="334566" y="882879"/>
            <a:ext cx="11512136" cy="1249977"/>
          </a:xfrm>
          <a:prstGeom prst="rect">
            <a:avLst/>
          </a:prstGeom>
        </p:spPr>
      </p:pic>
      <p:sp>
        <p:nvSpPr>
          <p:cNvPr id="11" name="内容占位符 1"/>
          <p:cNvSpPr>
            <a:spLocks noGrp="1"/>
          </p:cNvSpPr>
          <p:nvPr>
            <p:ph idx="1"/>
          </p:nvPr>
        </p:nvSpPr>
        <p:spPr>
          <a:xfrm>
            <a:off x="360854" y="2114272"/>
            <a:ext cx="11485848" cy="3416320"/>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主要介绍了春节作为中国重要的传统节日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被列入联合国教科文组织人类非物质文化遗产代表作名录</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并描述了春节的庆祝习俗和文化意义。</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2" name="语篇导航-DA.eps" descr="id:2147487420;FounderCES"/>
          <p:cNvPicPr/>
          <p:nvPr/>
        </p:nvPicPr>
        <p:blipFill>
          <a:blip r:embed="rId3"/>
          <a:stretch>
            <a:fillRect/>
          </a:stretch>
        </p:blipFill>
        <p:spPr>
          <a:xfrm>
            <a:off x="550590" y="2268246"/>
            <a:ext cx="2664296" cy="651057"/>
          </a:xfrm>
          <a:prstGeom prst="rect">
            <a:avLst/>
          </a:prstGeom>
        </p:spPr>
      </p:pic>
      <p:sp>
        <p:nvSpPr>
          <p:cNvPr id="13" name="内容占位符 1"/>
          <p:cNvSpPr txBox="1">
            <a:spLocks/>
          </p:cNvSpPr>
          <p:nvPr/>
        </p:nvSpPr>
        <p:spPr bwMode="auto">
          <a:xfrm>
            <a:off x="5087094" y="5275123"/>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辽宁沈阳第一三四中学期中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7734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q20.jpg" descr="id:2147488758;FounderCES"/>
          <p:cNvPicPr/>
          <p:nvPr/>
        </p:nvPicPr>
        <p:blipFill>
          <a:blip r:embed="rId2"/>
          <a:stretch>
            <a:fillRect/>
          </a:stretch>
        </p:blipFill>
        <p:spPr>
          <a:xfrm>
            <a:off x="334566" y="2132857"/>
            <a:ext cx="10225136" cy="3102863"/>
          </a:xfrm>
          <a:prstGeom prst="rect">
            <a:avLst/>
          </a:prstGeom>
        </p:spPr>
      </p:pic>
      <p:pic>
        <p:nvPicPr>
          <p:cNvPr id="5" name="篇章导图.eps" descr="id:2147488751;FounderCES"/>
          <p:cNvPicPr/>
          <p:nvPr/>
        </p:nvPicPr>
        <p:blipFill>
          <a:blip r:embed="rId3"/>
          <a:stretch>
            <a:fillRect/>
          </a:stretch>
        </p:blipFill>
        <p:spPr>
          <a:xfrm>
            <a:off x="334566" y="1196752"/>
            <a:ext cx="2448272" cy="681845"/>
          </a:xfrm>
          <a:prstGeom prst="rect">
            <a:avLst/>
          </a:prstGeom>
        </p:spPr>
      </p:pic>
    </p:spTree>
    <p:extLst>
      <p:ext uri="{BB962C8B-B14F-4D97-AF65-F5344CB8AC3E}">
        <p14:creationId xmlns:p14="http://schemas.microsoft.com/office/powerpoint/2010/main" val="3018340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92935"/>
          </a:xfrm>
        </p:spPr>
        <p:txBody>
          <a:bodyPr/>
          <a:lstStyle/>
          <a:p>
            <a:pPr hangingPunct="0">
              <a:lnSpc>
                <a:spcPct val="130000"/>
              </a:lnSpc>
              <a:spcAft>
                <a:spcPts val="0"/>
              </a:spcAft>
              <a:tabLst>
                <a:tab pos="5850890" algn="l"/>
              </a:tabLst>
            </a:pP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an  important  Chinese  holiday,  was </a:t>
            </a:r>
          </a:p>
          <a:p>
            <a:pPr hangingPunct="0">
              <a:lnSpc>
                <a:spcPct val="130000"/>
              </a:lnSpc>
              <a:spcAft>
                <a:spcPts val="0"/>
              </a:spcAft>
              <a:tabLst>
                <a:tab pos="5850890" algn="l"/>
              </a:tabLst>
            </a:pP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added to the Representative List of the Intangible Cultural Heritage of Humanity</a:t>
            </a:r>
            <a:r>
              <a:rPr lang="zh-CN" altLang="zh-CN" sz="2200"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pc="-9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人类非物质文化遗产代表作名录</a:t>
            </a:r>
            <a:r>
              <a:rPr lang="zh-CN" altLang="zh-CN" sz="2200"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UNESCO on December the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four</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list is for important cultural things that people should not forget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Among all the countries, China has the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items</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项目</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this list, 44 in all</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550590" y="1121336"/>
            <a:ext cx="1664238" cy="532453"/>
          </a:xfrm>
          <a:prstGeom prst="rect">
            <a:avLst/>
          </a:prstGeom>
        </p:spPr>
        <p:txBody>
          <a:bodyPr wrap="none">
            <a:spAutoFit/>
          </a:bodyPr>
          <a:lstStyle/>
          <a:p>
            <a:pPr>
              <a:lnSpc>
                <a:spcPct val="130000"/>
              </a:lnSpc>
            </a:pPr>
            <a:r>
              <a:rPr lang="en-US" altLang="zh-CN" sz="2200"/>
              <a:t> successfully</a:t>
            </a:r>
            <a:endParaRPr lang="zh-CN" altLang="en-US" sz="2200"/>
          </a:p>
        </p:txBody>
      </p:sp>
      <p:sp>
        <p:nvSpPr>
          <p:cNvPr id="5" name="矩形 4"/>
          <p:cNvSpPr/>
          <p:nvPr/>
        </p:nvSpPr>
        <p:spPr>
          <a:xfrm>
            <a:off x="9531054" y="1604140"/>
            <a:ext cx="954107" cy="532453"/>
          </a:xfrm>
          <a:prstGeom prst="rect">
            <a:avLst/>
          </a:prstGeom>
        </p:spPr>
        <p:txBody>
          <a:bodyPr wrap="none">
            <a:spAutoFit/>
          </a:bodyPr>
          <a:lstStyle/>
          <a:p>
            <a:pPr>
              <a:lnSpc>
                <a:spcPct val="130000"/>
              </a:lnSpc>
            </a:pPr>
            <a:r>
              <a:rPr lang="en-US" altLang="zh-CN" sz="2200"/>
              <a:t>fourth</a:t>
            </a:r>
            <a:endParaRPr lang="zh-CN" altLang="en-US" sz="2200"/>
          </a:p>
        </p:txBody>
      </p:sp>
      <p:sp>
        <p:nvSpPr>
          <p:cNvPr id="9" name="矩形 8"/>
          <p:cNvSpPr/>
          <p:nvPr/>
        </p:nvSpPr>
        <p:spPr>
          <a:xfrm>
            <a:off x="3258768" y="2482096"/>
            <a:ext cx="835485" cy="532453"/>
          </a:xfrm>
          <a:prstGeom prst="rect">
            <a:avLst/>
          </a:prstGeom>
        </p:spPr>
        <p:txBody>
          <a:bodyPr wrap="none">
            <a:spAutoFit/>
          </a:bodyPr>
          <a:lstStyle/>
          <a:p>
            <a:pPr>
              <a:lnSpc>
                <a:spcPct val="130000"/>
              </a:lnSpc>
            </a:pPr>
            <a:r>
              <a:rPr lang="en-US" altLang="zh-CN" sz="2200"/>
              <a:t> most</a:t>
            </a:r>
            <a:endParaRPr lang="zh-CN" altLang="en-US" sz="2200"/>
          </a:p>
        </p:txBody>
      </p:sp>
      <p:sp>
        <p:nvSpPr>
          <p:cNvPr id="8" name="内容占位符 1"/>
          <p:cNvSpPr txBox="1">
            <a:spLocks/>
          </p:cNvSpPr>
          <p:nvPr/>
        </p:nvSpPr>
        <p:spPr bwMode="auto">
          <a:xfrm>
            <a:off x="360854" y="2968671"/>
            <a:ext cx="11485848" cy="136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1</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日，一个重要的中国节日春节被联合国教科文组织成功列入人类非物质文化遗产代表作名录。修饰动词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added</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应用副词形式。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的副词形式是</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successfully</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成功地</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successfully</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4330804"/>
            <a:ext cx="11485848" cy="485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2</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考查序数词。表示日期应用序数词，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的序数词是</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fourth</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第四</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fourth</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51144" y="4871938"/>
            <a:ext cx="11485848" cy="136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3</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考查形容词最高级。句意：在所有国家中，中国拥有该名录中最多的项目，共</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44</a:t>
            </a:r>
          </a:p>
          <a:p>
            <a:pPr>
              <a:lnSpc>
                <a:spcPct val="130000"/>
              </a:lnSpc>
              <a:spcAft>
                <a:spcPts val="0"/>
              </a:spcAft>
            </a:pP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。根据范围</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Among all the countries</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可知，此处需用</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的最高级</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最多的</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309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8"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262558" y="1124744"/>
            <a:ext cx="11665296" cy="4680520"/>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284405" y="836712"/>
            <a:ext cx="1922369" cy="648072"/>
          </a:xfrm>
          <a:prstGeom prst="rect">
            <a:avLst/>
          </a:prstGeom>
        </p:spPr>
      </p:pic>
      <p:pic>
        <p:nvPicPr>
          <p:cNvPr id="6" name="图片 5"/>
          <p:cNvPicPr>
            <a:picLocks noChangeAspect="1"/>
          </p:cNvPicPr>
          <p:nvPr/>
        </p:nvPicPr>
        <p:blipFill>
          <a:blip r:embed="rId3"/>
          <a:stretch>
            <a:fillRect/>
          </a:stretch>
        </p:blipFill>
        <p:spPr>
          <a:xfrm>
            <a:off x="1846734" y="1250448"/>
            <a:ext cx="495300" cy="381000"/>
          </a:xfrm>
          <a:prstGeom prst="rect">
            <a:avLst/>
          </a:prstGeom>
        </p:spPr>
      </p:pic>
      <p:sp>
        <p:nvSpPr>
          <p:cNvPr id="8" name="内容占位符 1"/>
          <p:cNvSpPr txBox="1">
            <a:spLocks/>
          </p:cNvSpPr>
          <p:nvPr/>
        </p:nvSpPr>
        <p:spPr bwMode="auto">
          <a:xfrm>
            <a:off x="288846" y="962143"/>
            <a:ext cx="11493934" cy="4991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35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语法填空中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如果括号内所给的是形容词</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要考虑以下几点</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1</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形容词的形式变化</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作状语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要用形容词的副词形式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根据句意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要用形容词的反义词</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a:t>
            </a:r>
            <a:r>
              <a:rPr lang="en-US" altLang="zh-CN" sz="3500">
                <a:latin typeface="Times New Roman" panose="02020603050405020304" pitchFamily="18" charset="0"/>
                <a:ea typeface="宋体" panose="02010600030101010101" pitchFamily="2" charset="-122"/>
              </a:rPr>
              <a:t>happy</a:t>
            </a:r>
            <a:r>
              <a:rPr lang="en-US" altLang="zh-CN" sz="3500">
                <a:latin typeface="Times New Roman" panose="02020603050405020304" pitchFamily="18" charset="0"/>
                <a:ea typeface="楷体" panose="02010609060101010101" pitchFamily="49" charset="-122"/>
              </a:rPr>
              <a:t>—</a:t>
            </a:r>
            <a:r>
              <a:rPr lang="en-US" altLang="zh-CN" sz="3500">
                <a:latin typeface="Times New Roman" panose="02020603050405020304" pitchFamily="18" charset="0"/>
                <a:ea typeface="宋体" panose="02010600030101010101" pitchFamily="2" charset="-122"/>
              </a:rPr>
              <a:t>unhappy</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2</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形容词的作用</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作定语、表语或宾补</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3</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形容词的比较级别</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a:t>
            </a:r>
            <a:r>
              <a:rPr lang="en-US" altLang="zh-CN" sz="3500">
                <a:latin typeface="Times New Roman" panose="02020603050405020304" pitchFamily="18" charset="0"/>
                <a:ea typeface="宋体" panose="02010600030101010101" pitchFamily="2" charset="-122"/>
              </a:rPr>
              <a:t>as...as</a:t>
            </a:r>
            <a:r>
              <a:rPr lang="zh-CN" altLang="zh-CN" sz="3500">
                <a:latin typeface="Times New Roman" panose="02020603050405020304" pitchFamily="18" charset="0"/>
                <a:ea typeface="楷体" panose="02010609060101010101" pitchFamily="49" charset="-122"/>
                <a:cs typeface="Times New Roman" panose="02020603050405020304" pitchFamily="18" charset="0"/>
              </a:rPr>
              <a:t>结构用原级</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含有</a:t>
            </a:r>
            <a:r>
              <a:rPr lang="en-US" altLang="zh-CN" sz="3500">
                <a:latin typeface="Times New Roman" panose="02020603050405020304" pitchFamily="18" charset="0"/>
                <a:ea typeface="宋体" panose="02010600030101010101" pitchFamily="2" charset="-122"/>
              </a:rPr>
              <a:t>than</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要用比较级</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有比较范围或</a:t>
            </a:r>
            <a:r>
              <a:rPr lang="en-US" altLang="zh-CN" sz="3500">
                <a:latin typeface="Times New Roman" panose="02020603050405020304" pitchFamily="18" charset="0"/>
                <a:ea typeface="宋体" panose="02010600030101010101" pitchFamily="2" charset="-122"/>
              </a:rPr>
              <a:t>one</a:t>
            </a:r>
            <a:r>
              <a:rPr lang="en-US" altLang="zh-CN" sz="3500">
                <a:latin typeface="Times New Roman" panose="02020603050405020304" pitchFamily="18" charset="0"/>
                <a:ea typeface="楷体" panose="02010609060101010101" pitchFamily="49" charset="-122"/>
              </a:rPr>
              <a:t> </a:t>
            </a:r>
            <a:r>
              <a:rPr lang="en-US" altLang="zh-CN" sz="3500">
                <a:latin typeface="Times New Roman" panose="02020603050405020304" pitchFamily="18" charset="0"/>
                <a:ea typeface="宋体" panose="02010600030101010101" pitchFamily="2" charset="-122"/>
              </a:rPr>
              <a:t>of...</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要用最高级。</a:t>
            </a:r>
            <a:endParaRPr lang="zh-CN" altLang="en-US" sz="3500"/>
          </a:p>
        </p:txBody>
      </p:sp>
    </p:spTree>
    <p:extLst>
      <p:ext uri="{BB962C8B-B14F-4D97-AF65-F5344CB8AC3E}">
        <p14:creationId xmlns:p14="http://schemas.microsoft.com/office/powerpoint/2010/main" val="882827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15991"/>
          </a:xfrm>
        </p:spPr>
        <p:txBody>
          <a:bodyPr/>
          <a:lstStyle/>
          <a:p>
            <a:pPr indent="631825" hangingPunct="0">
              <a:spcAft>
                <a:spcPts val="0"/>
              </a:spcAft>
              <a:tabLst>
                <a:tab pos="5850890" algn="l"/>
              </a:tabLst>
            </a:pP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Spring Festival is one of the most important traditional festivals in China</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celebrated on the first day of the first month according to the Chinese calendar</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usually falls between late January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 February</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Millions of people go back home for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festival</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the Spring Festival, people need </a:t>
            </a:r>
            <a:r>
              <a:rPr lang="en-US" altLang="zh-CN" sz="23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3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lot of preparations</a:t>
            </a:r>
            <a:r>
              <a:rPr lang="en-US" altLang="zh-CN" sz="23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052016" y="1897601"/>
            <a:ext cx="681597" cy="461665"/>
          </a:xfrm>
          <a:prstGeom prst="rect">
            <a:avLst/>
          </a:prstGeom>
        </p:spPr>
        <p:txBody>
          <a:bodyPr wrap="none">
            <a:spAutoFit/>
          </a:bodyPr>
          <a:lstStyle/>
          <a:p>
            <a:r>
              <a:rPr lang="en-US" altLang="zh-CN" sz="2400"/>
              <a:t>and</a:t>
            </a:r>
            <a:endParaRPr lang="zh-CN" altLang="en-US" sz="1800"/>
          </a:p>
        </p:txBody>
      </p:sp>
      <p:sp>
        <p:nvSpPr>
          <p:cNvPr id="4" name="矩形 3"/>
          <p:cNvSpPr/>
          <p:nvPr/>
        </p:nvSpPr>
        <p:spPr>
          <a:xfrm>
            <a:off x="10145159" y="1894572"/>
            <a:ext cx="595035" cy="461665"/>
          </a:xfrm>
          <a:prstGeom prst="rect">
            <a:avLst/>
          </a:prstGeom>
        </p:spPr>
        <p:txBody>
          <a:bodyPr wrap="none">
            <a:spAutoFit/>
          </a:bodyPr>
          <a:lstStyle/>
          <a:p>
            <a:r>
              <a:rPr lang="en-US" altLang="zh-CN" sz="2400"/>
              <a:t>the</a:t>
            </a:r>
            <a:endParaRPr lang="zh-CN" altLang="en-US" sz="1800"/>
          </a:p>
        </p:txBody>
      </p:sp>
      <p:sp>
        <p:nvSpPr>
          <p:cNvPr id="5" name="矩形 4"/>
          <p:cNvSpPr/>
          <p:nvPr/>
        </p:nvSpPr>
        <p:spPr>
          <a:xfrm>
            <a:off x="5280938" y="2430940"/>
            <a:ext cx="1236236" cy="461665"/>
          </a:xfrm>
          <a:prstGeom prst="rect">
            <a:avLst/>
          </a:prstGeom>
        </p:spPr>
        <p:txBody>
          <a:bodyPr wrap="none">
            <a:spAutoFit/>
          </a:bodyPr>
          <a:lstStyle/>
          <a:p>
            <a:r>
              <a:rPr lang="en-US" altLang="zh-CN" sz="2400"/>
              <a:t>to make</a:t>
            </a:r>
            <a:endParaRPr lang="zh-CN" altLang="en-US" sz="1800"/>
          </a:p>
        </p:txBody>
      </p:sp>
      <p:sp>
        <p:nvSpPr>
          <p:cNvPr id="6" name="内容占位符 1"/>
          <p:cNvSpPr txBox="1">
            <a:spLocks/>
          </p:cNvSpPr>
          <p:nvPr/>
        </p:nvSpPr>
        <p:spPr bwMode="auto">
          <a:xfrm>
            <a:off x="360854" y="2871790"/>
            <a:ext cx="11485848"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300" smtClean="0">
                <a:solidFill>
                  <a:srgbClr val="00B0F0"/>
                </a:solidFill>
                <a:latin typeface="Times New Roman" panose="02020603050405020304" pitchFamily="18" charset="0"/>
                <a:ea typeface="宋体" panose="02010600030101010101" pitchFamily="2" charset="-122"/>
              </a:rPr>
              <a:t>4</a:t>
            </a:r>
            <a:r>
              <a:rPr lang="en-US" altLang="zh-CN" sz="2300" smtClean="0">
                <a:solidFill>
                  <a:srgbClr val="00B0F0"/>
                </a:solidFill>
                <a:latin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考查连词。句意：它通常在一月下旬和二月初之间。</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between ... and ...</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是固定搭配，表示</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之间</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3923629"/>
            <a:ext cx="11485848"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300" smtClean="0">
                <a:solidFill>
                  <a:srgbClr val="00B0F0"/>
                </a:solidFill>
                <a:latin typeface="Times New Roman" panose="02020603050405020304" pitchFamily="18" charset="0"/>
                <a:ea typeface="宋体" panose="02010600030101010101" pitchFamily="2" charset="-122"/>
              </a:rPr>
              <a:t>5</a:t>
            </a:r>
            <a:r>
              <a:rPr lang="en-US" altLang="zh-CN" sz="2300" smtClean="0">
                <a:solidFill>
                  <a:srgbClr val="00B0F0"/>
                </a:solidFill>
                <a:latin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考查冠词。句意：数百万人回家过春节。</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festival</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前用定冠词</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，特指</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春</a:t>
            </a:r>
            <a:endPar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节</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497887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300" smtClean="0">
                <a:solidFill>
                  <a:srgbClr val="00B0F0"/>
                </a:solidFill>
                <a:latin typeface="Times New Roman" panose="02020603050405020304" pitchFamily="18" charset="0"/>
                <a:ea typeface="宋体" panose="02010600030101010101" pitchFamily="2" charset="-122"/>
              </a:rPr>
              <a:t>6</a:t>
            </a:r>
            <a:r>
              <a:rPr lang="en-US" altLang="zh-CN" sz="2300" smtClean="0">
                <a:solidFill>
                  <a:srgbClr val="00B0F0"/>
                </a:solidFill>
                <a:latin typeface="宋体" panose="02010600030101010101" pitchFamily="2" charset="-122"/>
                <a:cs typeface="Times New Roman" panose="02020603050405020304" pitchFamily="18" charset="0"/>
              </a:rPr>
              <a:t>.</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考查非谓语动词。句意：春节前，人们需要做很多准备。</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 to do sth</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是固定搭配，意为</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需要做某事</a:t>
            </a:r>
            <a:r>
              <a:rPr lang="en-US" altLang="zh-CN" sz="23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3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make</a:t>
            </a:r>
            <a:r>
              <a:rPr lang="zh-CN" altLang="zh-CN" sz="23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7805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41374"/>
          </a:xfrm>
        </p:spPr>
        <p:txBody>
          <a:bodyPr/>
          <a:lstStyle/>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clean  their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houses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clear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bad   luck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up Spring Festival couplets</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春联</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doors or walls, and get ready for eating a big dinner at night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the new year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visit friends’ homes and say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Happy New Year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everyone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is also important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542985" y="1196752"/>
            <a:ext cx="1603324" cy="572464"/>
          </a:xfrm>
          <a:prstGeom prst="rect">
            <a:avLst/>
          </a:prstGeom>
        </p:spPr>
        <p:txBody>
          <a:bodyPr wrap="none">
            <a:spAutoFit/>
          </a:bodyPr>
          <a:lstStyle/>
          <a:p>
            <a:pPr>
              <a:lnSpc>
                <a:spcPct val="130000"/>
              </a:lnSpc>
            </a:pPr>
            <a:r>
              <a:rPr lang="en-US" altLang="zh-CN" sz="2400"/>
              <a:t>themselves</a:t>
            </a:r>
            <a:endParaRPr lang="zh-CN" altLang="en-US" sz="1800"/>
          </a:p>
        </p:txBody>
      </p:sp>
      <p:sp>
        <p:nvSpPr>
          <p:cNvPr id="4" name="矩形 3"/>
          <p:cNvSpPr/>
          <p:nvPr/>
        </p:nvSpPr>
        <p:spPr>
          <a:xfrm>
            <a:off x="8931070" y="1209779"/>
            <a:ext cx="510076" cy="572464"/>
          </a:xfrm>
          <a:prstGeom prst="rect">
            <a:avLst/>
          </a:prstGeom>
        </p:spPr>
        <p:txBody>
          <a:bodyPr wrap="none">
            <a:spAutoFit/>
          </a:bodyPr>
          <a:lstStyle/>
          <a:p>
            <a:pPr>
              <a:lnSpc>
                <a:spcPct val="130000"/>
              </a:lnSpc>
            </a:pPr>
            <a:r>
              <a:rPr lang="en-US" altLang="zh-CN" sz="2400"/>
              <a:t>on</a:t>
            </a:r>
            <a:endParaRPr lang="zh-CN" altLang="en-US" sz="1800"/>
          </a:p>
        </p:txBody>
      </p:sp>
      <p:sp>
        <p:nvSpPr>
          <p:cNvPr id="5" name="矩形 4"/>
          <p:cNvSpPr/>
          <p:nvPr/>
        </p:nvSpPr>
        <p:spPr>
          <a:xfrm>
            <a:off x="9076174" y="1685554"/>
            <a:ext cx="987771" cy="572464"/>
          </a:xfrm>
          <a:prstGeom prst="rect">
            <a:avLst/>
          </a:prstGeom>
        </p:spPr>
        <p:txBody>
          <a:bodyPr wrap="none">
            <a:spAutoFit/>
          </a:bodyPr>
          <a:lstStyle/>
          <a:p>
            <a:pPr>
              <a:lnSpc>
                <a:spcPct val="130000"/>
              </a:lnSpc>
            </a:pPr>
            <a:r>
              <a:rPr lang="en-US" altLang="zh-CN" sz="2400"/>
              <a:t>comes</a:t>
            </a:r>
            <a:endParaRPr lang="zh-CN" altLang="en-US" sz="1800"/>
          </a:p>
        </p:txBody>
      </p:sp>
      <p:sp>
        <p:nvSpPr>
          <p:cNvPr id="6" name="内容占位符 1"/>
          <p:cNvSpPr txBox="1">
            <a:spLocks/>
          </p:cNvSpPr>
          <p:nvPr/>
        </p:nvSpPr>
        <p:spPr bwMode="auto">
          <a:xfrm>
            <a:off x="360854" y="3137798"/>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7</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考查反身代词。句意：他们打扫房子以驱走厄运，在门或墙上贴春联，并准备晚上吃一顿丰盛的晚餐。此处指代主语</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，需用反身代词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他们自己</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themselves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455308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smtClean="0">
                <a:solidFill>
                  <a:srgbClr val="00B0F0"/>
                </a:solidFill>
                <a:uFill>
                  <a:solidFill>
                    <a:srgbClr val="00B0F0"/>
                  </a:solidFill>
                </a:uFill>
                <a:latin typeface="Times New Roman" panose="02020603050405020304" pitchFamily="18" charset="0"/>
                <a:ea typeface="宋体" panose="02010600030101010101" pitchFamily="2" charset="-122"/>
              </a:rPr>
              <a:t>8</a:t>
            </a:r>
            <a:r>
              <a:rPr lang="en-US" altLang="zh-CN" sz="2400" smtClean="0">
                <a:solidFill>
                  <a:srgbClr val="00B0F0"/>
                </a:solidFill>
                <a:uFill>
                  <a:solidFill>
                    <a:srgbClr val="00B0F0"/>
                  </a:solidFill>
                </a:uFill>
                <a:latin typeface="宋体" panose="02010600030101010101" pitchFamily="2" charset="-122"/>
                <a:cs typeface="Times New Roman" panose="02020603050405020304" pitchFamily="18" charset="0"/>
              </a:rPr>
              <a:t>.</a:t>
            </a:r>
            <a:r>
              <a:rPr lang="en-US" altLang="zh-CN" sz="2400" b="1"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uFill>
                  <a:solidFill>
                    <a:srgbClr val="00B0F0"/>
                  </a:solidFill>
                </a:u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考查介词。句意同上。表示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用介词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5066330"/>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9</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考查动词时态和主谓一致。句意：当新年来临时，人们拜访朋友的家并互道</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新年快乐</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new year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是单数，且描述客观事实，是一般现在时，所以动词用第三人称单数形式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comes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026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14837"/>
          </a:xfrm>
        </p:spPr>
        <p:txBody>
          <a:bodyPr/>
          <a:lstStyle/>
          <a:p>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 prepare dishes like dumplings, sticky rice cakes</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糯米糕</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fried meatballs</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炸肉丸</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braised fish</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红烧鱼</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dish carries </a:t>
            </a:r>
            <a:r>
              <a:rPr lang="en-US" altLang="zh-CN" sz="3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3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wealth, happiness and success</a:t>
            </a:r>
            <a:r>
              <a:rPr lang="en-US" altLang="zh-CN" sz="3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999219" y="2300953"/>
            <a:ext cx="1326004" cy="584775"/>
          </a:xfrm>
          <a:prstGeom prst="rect">
            <a:avLst/>
          </a:prstGeom>
        </p:spPr>
        <p:txBody>
          <a:bodyPr wrap="none">
            <a:spAutoFit/>
          </a:bodyPr>
          <a:lstStyle/>
          <a:p>
            <a:r>
              <a:rPr lang="en-US" altLang="zh-CN" sz="3200"/>
              <a:t>wishes</a:t>
            </a:r>
            <a:endParaRPr lang="zh-CN" altLang="en-US" sz="2400"/>
          </a:p>
        </p:txBody>
      </p:sp>
      <p:sp>
        <p:nvSpPr>
          <p:cNvPr id="4" name="内容占位符 1"/>
          <p:cNvSpPr txBox="1">
            <a:spLocks/>
          </p:cNvSpPr>
          <p:nvPr/>
        </p:nvSpPr>
        <p:spPr bwMode="auto">
          <a:xfrm>
            <a:off x="360854" y="3014363"/>
            <a:ext cx="11485848" cy="22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3200" smtClean="0">
                <a:solidFill>
                  <a:srgbClr val="00B0F0"/>
                </a:solidFill>
                <a:latin typeface="Times New Roman" panose="02020603050405020304" pitchFamily="18" charset="0"/>
                <a:ea typeface="宋体" panose="02010600030101010101" pitchFamily="2" charset="-122"/>
              </a:rPr>
              <a:t>10</a:t>
            </a:r>
            <a:r>
              <a:rPr lang="en-US" altLang="zh-CN" sz="3200" smtClean="0">
                <a:solidFill>
                  <a:srgbClr val="00B0F0"/>
                </a:solidFill>
                <a:latin typeface="宋体" panose="02010600030101010101" pitchFamily="2" charset="-122"/>
                <a:cs typeface="Times New Roman" panose="02020603050405020304" pitchFamily="18" charset="0"/>
              </a:rPr>
              <a:t>.</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考查名词复数。句意：每道菜都承载着对财富、幸福和成功的祝愿。</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wish</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是可数名词，此处表示</a:t>
            </a:r>
            <a:r>
              <a:rPr lang="en-US" altLang="zh-CN" sz="3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多个祝愿</a:t>
            </a:r>
            <a:r>
              <a:rPr lang="en-US" altLang="zh-CN" sz="3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，需用复数</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wishes</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wishes</a:t>
            </a:r>
            <a:r>
              <a:rPr lang="zh-CN" altLang="zh-CN" sz="3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4265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UNESCO wants people all over the world to know about this festival and have a better understanding of Chinese culture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2164214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725</Words>
  <Application>Microsoft Office PowerPoint</Application>
  <PresentationFormat>自定义</PresentationFormat>
  <Paragraphs>34</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2025-09-13T05:58:49Z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